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1" r:id="rId4"/>
    <p:sldId id="263" r:id="rId5"/>
    <p:sldId id="264" r:id="rId6"/>
    <p:sldId id="265" r:id="rId7"/>
    <p:sldId id="267" r:id="rId8"/>
    <p:sldId id="271" r:id="rId9"/>
    <p:sldId id="276" r:id="rId10"/>
    <p:sldId id="279" r:id="rId11"/>
    <p:sldId id="277" r:id="rId12"/>
    <p:sldId id="285" r:id="rId13"/>
    <p:sldId id="286" r:id="rId14"/>
    <p:sldId id="281" r:id="rId15"/>
    <p:sldId id="28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A04BD-0954-4E0C-9860-975D4D61A7B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9C404E-62ED-4523-BD4A-AF36872792E8}">
      <dgm:prSet/>
      <dgm:spPr/>
      <dgm:t>
        <a:bodyPr/>
        <a:lstStyle/>
        <a:p>
          <a:pPr>
            <a:lnSpc>
              <a:spcPct val="100000"/>
            </a:lnSpc>
          </a:pPr>
          <a:r>
            <a:rPr lang="en-US" dirty="0"/>
            <a:t>Pandas is a Python library used for working with data sets.</a:t>
          </a:r>
        </a:p>
      </dgm:t>
    </dgm:pt>
    <dgm:pt modelId="{B8FB9032-E780-4D42-A2F5-BFA3A5950D4E}" type="parTrans" cxnId="{8BB7FF05-013F-4FBC-9B14-F90269D19B4C}">
      <dgm:prSet/>
      <dgm:spPr/>
      <dgm:t>
        <a:bodyPr/>
        <a:lstStyle/>
        <a:p>
          <a:endParaRPr lang="en-US"/>
        </a:p>
      </dgm:t>
    </dgm:pt>
    <dgm:pt modelId="{4E23BEDF-16EA-4259-AFCF-32627C889255}" type="sibTrans" cxnId="{8BB7FF05-013F-4FBC-9B14-F90269D19B4C}">
      <dgm:prSet/>
      <dgm:spPr/>
      <dgm:t>
        <a:bodyPr/>
        <a:lstStyle/>
        <a:p>
          <a:pPr>
            <a:lnSpc>
              <a:spcPct val="100000"/>
            </a:lnSpc>
          </a:pPr>
          <a:endParaRPr lang="en-US"/>
        </a:p>
      </dgm:t>
    </dgm:pt>
    <dgm:pt modelId="{73F06820-2EA7-401A-82EC-536110D75502}">
      <dgm:prSet/>
      <dgm:spPr/>
      <dgm:t>
        <a:bodyPr/>
        <a:lstStyle/>
        <a:p>
          <a:pPr>
            <a:lnSpc>
              <a:spcPct val="100000"/>
            </a:lnSpc>
          </a:pPr>
          <a:r>
            <a:rPr lang="en-US" dirty="0"/>
            <a:t>It has functions for analyzing, cleaning, exploring, and manipulating data.</a:t>
          </a:r>
        </a:p>
      </dgm:t>
    </dgm:pt>
    <dgm:pt modelId="{6DA75134-DCA6-4BA8-AABE-CDACFFBD52DB}" type="parTrans" cxnId="{5986A87F-7DFA-40DA-89F3-8E34B7DE2E54}">
      <dgm:prSet/>
      <dgm:spPr/>
      <dgm:t>
        <a:bodyPr/>
        <a:lstStyle/>
        <a:p>
          <a:endParaRPr lang="en-US"/>
        </a:p>
      </dgm:t>
    </dgm:pt>
    <dgm:pt modelId="{E12B70DB-E851-4164-ACE7-7FFD0C46E610}" type="sibTrans" cxnId="{5986A87F-7DFA-40DA-89F3-8E34B7DE2E54}">
      <dgm:prSet/>
      <dgm:spPr/>
      <dgm:t>
        <a:bodyPr/>
        <a:lstStyle/>
        <a:p>
          <a:pPr>
            <a:lnSpc>
              <a:spcPct val="100000"/>
            </a:lnSpc>
          </a:pPr>
          <a:endParaRPr lang="en-US"/>
        </a:p>
      </dgm:t>
    </dgm:pt>
    <dgm:pt modelId="{476C3BEB-AE7F-49DE-808A-1B1ED7AB94F1}">
      <dgm:prSet/>
      <dgm:spPr/>
      <dgm:t>
        <a:bodyPr/>
        <a:lstStyle/>
        <a:p>
          <a:pPr>
            <a:lnSpc>
              <a:spcPct val="100000"/>
            </a:lnSpc>
          </a:pPr>
          <a:r>
            <a:rPr lang="en-US"/>
            <a:t>Pandas allow us to analyze big data and make conclusions based on statistical theories.</a:t>
          </a:r>
          <a:endParaRPr lang="en-US" dirty="0"/>
        </a:p>
      </dgm:t>
    </dgm:pt>
    <dgm:pt modelId="{E17A68C8-A99A-436B-BFC9-46A68A06A1E5}" type="parTrans" cxnId="{03053859-C23A-4220-BBB3-0D0C3983CACD}">
      <dgm:prSet/>
      <dgm:spPr/>
      <dgm:t>
        <a:bodyPr/>
        <a:lstStyle/>
        <a:p>
          <a:endParaRPr lang="en-US"/>
        </a:p>
      </dgm:t>
    </dgm:pt>
    <dgm:pt modelId="{F3367DA7-BF81-449A-BB0C-32B430AE7572}" type="sibTrans" cxnId="{03053859-C23A-4220-BBB3-0D0C3983CACD}">
      <dgm:prSet/>
      <dgm:spPr/>
      <dgm:t>
        <a:bodyPr/>
        <a:lstStyle/>
        <a:p>
          <a:endParaRPr lang="en-US"/>
        </a:p>
      </dgm:t>
    </dgm:pt>
    <dgm:pt modelId="{C71F0552-6C80-4E35-ADB4-41F3BF5B8E82}" type="pres">
      <dgm:prSet presAssocID="{6D8A04BD-0954-4E0C-9860-975D4D61A7BB}" presName="root" presStyleCnt="0">
        <dgm:presLayoutVars>
          <dgm:dir/>
          <dgm:resizeHandles val="exact"/>
        </dgm:presLayoutVars>
      </dgm:prSet>
      <dgm:spPr/>
    </dgm:pt>
    <dgm:pt modelId="{80BE2954-D48D-4A3E-AF69-F09AEE89215D}" type="pres">
      <dgm:prSet presAssocID="{159C404E-62ED-4523-BD4A-AF36872792E8}" presName="compNode" presStyleCnt="0"/>
      <dgm:spPr/>
    </dgm:pt>
    <dgm:pt modelId="{DF42B216-D54B-4AC3-9E04-CE0747EA5652}" type="pres">
      <dgm:prSet presAssocID="{159C404E-62ED-4523-BD4A-AF36872792E8}" presName="bgRect" presStyleLbl="bgShp" presStyleIdx="0" presStyleCnt="3"/>
      <dgm:spPr>
        <a:solidFill>
          <a:schemeClr val="bg2">
            <a:lumMod val="50000"/>
          </a:schemeClr>
        </a:solidFill>
      </dgm:spPr>
    </dgm:pt>
    <dgm:pt modelId="{E62F33F8-9A17-474E-B0F5-F2081A5761FA}" type="pres">
      <dgm:prSet presAssocID="{159C404E-62ED-4523-BD4A-AF36872792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ary"/>
        </a:ext>
      </dgm:extLst>
    </dgm:pt>
    <dgm:pt modelId="{559B335E-434E-4AC3-AA98-847D824169FA}" type="pres">
      <dgm:prSet presAssocID="{159C404E-62ED-4523-BD4A-AF36872792E8}" presName="spaceRect" presStyleCnt="0"/>
      <dgm:spPr/>
    </dgm:pt>
    <dgm:pt modelId="{305CA345-3946-4FF2-B2C3-E22FEDC493A1}" type="pres">
      <dgm:prSet presAssocID="{159C404E-62ED-4523-BD4A-AF36872792E8}" presName="parTx" presStyleLbl="revTx" presStyleIdx="0" presStyleCnt="3">
        <dgm:presLayoutVars>
          <dgm:chMax val="0"/>
          <dgm:chPref val="0"/>
        </dgm:presLayoutVars>
      </dgm:prSet>
      <dgm:spPr/>
    </dgm:pt>
    <dgm:pt modelId="{BEA64A62-2016-4620-B8C3-6FE8C59E1AD8}" type="pres">
      <dgm:prSet presAssocID="{4E23BEDF-16EA-4259-AFCF-32627C889255}" presName="sibTrans" presStyleCnt="0"/>
      <dgm:spPr/>
    </dgm:pt>
    <dgm:pt modelId="{30AEC5B3-E2A9-4221-B545-C1140F639EB4}" type="pres">
      <dgm:prSet presAssocID="{73F06820-2EA7-401A-82EC-536110D75502}" presName="compNode" presStyleCnt="0"/>
      <dgm:spPr/>
    </dgm:pt>
    <dgm:pt modelId="{718D8870-5525-4311-BEA7-7C451301EF9C}" type="pres">
      <dgm:prSet presAssocID="{73F06820-2EA7-401A-82EC-536110D75502}" presName="bgRect" presStyleLbl="bgShp" presStyleIdx="1" presStyleCnt="3"/>
      <dgm:spPr>
        <a:solidFill>
          <a:schemeClr val="bg2">
            <a:lumMod val="50000"/>
          </a:schemeClr>
        </a:solidFill>
      </dgm:spPr>
    </dgm:pt>
    <dgm:pt modelId="{F576A56B-1DB1-4C3B-8C23-0F666ED83C1C}" type="pres">
      <dgm:prSet presAssocID="{73F06820-2EA7-401A-82EC-536110D755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F33CFD33-C157-4F41-B974-6F4B5F35DE05}" type="pres">
      <dgm:prSet presAssocID="{73F06820-2EA7-401A-82EC-536110D75502}" presName="spaceRect" presStyleCnt="0"/>
      <dgm:spPr/>
    </dgm:pt>
    <dgm:pt modelId="{72929B70-2E9E-4A3C-AE5F-9774ABF0A058}" type="pres">
      <dgm:prSet presAssocID="{73F06820-2EA7-401A-82EC-536110D75502}" presName="parTx" presStyleLbl="revTx" presStyleIdx="1" presStyleCnt="3">
        <dgm:presLayoutVars>
          <dgm:chMax val="0"/>
          <dgm:chPref val="0"/>
        </dgm:presLayoutVars>
      </dgm:prSet>
      <dgm:spPr/>
    </dgm:pt>
    <dgm:pt modelId="{89964E6C-173D-43EA-98F5-41EBDCAED470}" type="pres">
      <dgm:prSet presAssocID="{E12B70DB-E851-4164-ACE7-7FFD0C46E610}" presName="sibTrans" presStyleCnt="0"/>
      <dgm:spPr/>
    </dgm:pt>
    <dgm:pt modelId="{8D136618-766D-44A4-A4D6-C72B8DB4F1E5}" type="pres">
      <dgm:prSet presAssocID="{476C3BEB-AE7F-49DE-808A-1B1ED7AB94F1}" presName="compNode" presStyleCnt="0"/>
      <dgm:spPr/>
    </dgm:pt>
    <dgm:pt modelId="{ABC98324-4B1B-4164-B94F-08F60E5E34A9}" type="pres">
      <dgm:prSet presAssocID="{476C3BEB-AE7F-49DE-808A-1B1ED7AB94F1}" presName="bgRect" presStyleLbl="bgShp" presStyleIdx="2" presStyleCnt="3"/>
      <dgm:spPr>
        <a:solidFill>
          <a:schemeClr val="bg2">
            <a:lumMod val="50000"/>
          </a:schemeClr>
        </a:solidFill>
      </dgm:spPr>
    </dgm:pt>
    <dgm:pt modelId="{A013A6C0-9F47-4064-A40C-230BDE37BB98}" type="pres">
      <dgm:prSet presAssocID="{476C3BEB-AE7F-49DE-808A-1B1ED7AB94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gerprint"/>
        </a:ext>
      </dgm:extLst>
    </dgm:pt>
    <dgm:pt modelId="{1AC516CB-AD18-4750-ABAD-635180B8B24B}" type="pres">
      <dgm:prSet presAssocID="{476C3BEB-AE7F-49DE-808A-1B1ED7AB94F1}" presName="spaceRect" presStyleCnt="0"/>
      <dgm:spPr/>
    </dgm:pt>
    <dgm:pt modelId="{A7E7CFBD-DB5F-4CDC-B209-B4D23EC8C54A}" type="pres">
      <dgm:prSet presAssocID="{476C3BEB-AE7F-49DE-808A-1B1ED7AB94F1}" presName="parTx" presStyleLbl="revTx" presStyleIdx="2" presStyleCnt="3">
        <dgm:presLayoutVars>
          <dgm:chMax val="0"/>
          <dgm:chPref val="0"/>
        </dgm:presLayoutVars>
      </dgm:prSet>
      <dgm:spPr/>
    </dgm:pt>
  </dgm:ptLst>
  <dgm:cxnLst>
    <dgm:cxn modelId="{8BB7FF05-013F-4FBC-9B14-F90269D19B4C}" srcId="{6D8A04BD-0954-4E0C-9860-975D4D61A7BB}" destId="{159C404E-62ED-4523-BD4A-AF36872792E8}" srcOrd="0" destOrd="0" parTransId="{B8FB9032-E780-4D42-A2F5-BFA3A5950D4E}" sibTransId="{4E23BEDF-16EA-4259-AFCF-32627C889255}"/>
    <dgm:cxn modelId="{A8746509-94A8-4A43-A9AE-CB2067644C73}" type="presOf" srcId="{73F06820-2EA7-401A-82EC-536110D75502}" destId="{72929B70-2E9E-4A3C-AE5F-9774ABF0A058}" srcOrd="0" destOrd="0" presId="urn:microsoft.com/office/officeart/2018/2/layout/IconVerticalSolidList"/>
    <dgm:cxn modelId="{90176C6D-2757-47F4-9B48-D93FAB0AC52F}" type="presOf" srcId="{476C3BEB-AE7F-49DE-808A-1B1ED7AB94F1}" destId="{A7E7CFBD-DB5F-4CDC-B209-B4D23EC8C54A}" srcOrd="0" destOrd="0" presId="urn:microsoft.com/office/officeart/2018/2/layout/IconVerticalSolidList"/>
    <dgm:cxn modelId="{03053859-C23A-4220-BBB3-0D0C3983CACD}" srcId="{6D8A04BD-0954-4E0C-9860-975D4D61A7BB}" destId="{476C3BEB-AE7F-49DE-808A-1B1ED7AB94F1}" srcOrd="2" destOrd="0" parTransId="{E17A68C8-A99A-436B-BFC9-46A68A06A1E5}" sibTransId="{F3367DA7-BF81-449A-BB0C-32B430AE7572}"/>
    <dgm:cxn modelId="{5986A87F-7DFA-40DA-89F3-8E34B7DE2E54}" srcId="{6D8A04BD-0954-4E0C-9860-975D4D61A7BB}" destId="{73F06820-2EA7-401A-82EC-536110D75502}" srcOrd="1" destOrd="0" parTransId="{6DA75134-DCA6-4BA8-AABE-CDACFFBD52DB}" sibTransId="{E12B70DB-E851-4164-ACE7-7FFD0C46E610}"/>
    <dgm:cxn modelId="{5D05F2B2-BE8E-4CB4-82C0-51FF07AB49BD}" type="presOf" srcId="{159C404E-62ED-4523-BD4A-AF36872792E8}" destId="{305CA345-3946-4FF2-B2C3-E22FEDC493A1}" srcOrd="0" destOrd="0" presId="urn:microsoft.com/office/officeart/2018/2/layout/IconVerticalSolidList"/>
    <dgm:cxn modelId="{E708DCEC-D6D2-4671-AAFB-F126F6EB102D}" type="presOf" srcId="{6D8A04BD-0954-4E0C-9860-975D4D61A7BB}" destId="{C71F0552-6C80-4E35-ADB4-41F3BF5B8E82}" srcOrd="0" destOrd="0" presId="urn:microsoft.com/office/officeart/2018/2/layout/IconVerticalSolidList"/>
    <dgm:cxn modelId="{7E157210-662A-48AC-BED3-FD953F38DEF3}" type="presParOf" srcId="{C71F0552-6C80-4E35-ADB4-41F3BF5B8E82}" destId="{80BE2954-D48D-4A3E-AF69-F09AEE89215D}" srcOrd="0" destOrd="0" presId="urn:microsoft.com/office/officeart/2018/2/layout/IconVerticalSolidList"/>
    <dgm:cxn modelId="{9D20F0FE-0448-4F8F-A85D-47A60C7C357C}" type="presParOf" srcId="{80BE2954-D48D-4A3E-AF69-F09AEE89215D}" destId="{DF42B216-D54B-4AC3-9E04-CE0747EA5652}" srcOrd="0" destOrd="0" presId="urn:microsoft.com/office/officeart/2018/2/layout/IconVerticalSolidList"/>
    <dgm:cxn modelId="{E3228961-4961-4AA3-92B3-4BA6FDDD4378}" type="presParOf" srcId="{80BE2954-D48D-4A3E-AF69-F09AEE89215D}" destId="{E62F33F8-9A17-474E-B0F5-F2081A5761FA}" srcOrd="1" destOrd="0" presId="urn:microsoft.com/office/officeart/2018/2/layout/IconVerticalSolidList"/>
    <dgm:cxn modelId="{F46B2EAD-0C36-42D9-A196-7672889A9001}" type="presParOf" srcId="{80BE2954-D48D-4A3E-AF69-F09AEE89215D}" destId="{559B335E-434E-4AC3-AA98-847D824169FA}" srcOrd="2" destOrd="0" presId="urn:microsoft.com/office/officeart/2018/2/layout/IconVerticalSolidList"/>
    <dgm:cxn modelId="{22D1AA3B-2B7F-4CDE-B654-5D45CE4F70DA}" type="presParOf" srcId="{80BE2954-D48D-4A3E-AF69-F09AEE89215D}" destId="{305CA345-3946-4FF2-B2C3-E22FEDC493A1}" srcOrd="3" destOrd="0" presId="urn:microsoft.com/office/officeart/2018/2/layout/IconVerticalSolidList"/>
    <dgm:cxn modelId="{32B54122-E560-4E4A-8F58-F8B1D49B87B4}" type="presParOf" srcId="{C71F0552-6C80-4E35-ADB4-41F3BF5B8E82}" destId="{BEA64A62-2016-4620-B8C3-6FE8C59E1AD8}" srcOrd="1" destOrd="0" presId="urn:microsoft.com/office/officeart/2018/2/layout/IconVerticalSolidList"/>
    <dgm:cxn modelId="{2CE2BE6A-14E4-48D5-BCD6-31C5467728AA}" type="presParOf" srcId="{C71F0552-6C80-4E35-ADB4-41F3BF5B8E82}" destId="{30AEC5B3-E2A9-4221-B545-C1140F639EB4}" srcOrd="2" destOrd="0" presId="urn:microsoft.com/office/officeart/2018/2/layout/IconVerticalSolidList"/>
    <dgm:cxn modelId="{0DF69CBE-7681-4184-B602-79B0B7D1FF69}" type="presParOf" srcId="{30AEC5B3-E2A9-4221-B545-C1140F639EB4}" destId="{718D8870-5525-4311-BEA7-7C451301EF9C}" srcOrd="0" destOrd="0" presId="urn:microsoft.com/office/officeart/2018/2/layout/IconVerticalSolidList"/>
    <dgm:cxn modelId="{7EF04F07-723A-4572-8ADE-500DDD15BA2E}" type="presParOf" srcId="{30AEC5B3-E2A9-4221-B545-C1140F639EB4}" destId="{F576A56B-1DB1-4C3B-8C23-0F666ED83C1C}" srcOrd="1" destOrd="0" presId="urn:microsoft.com/office/officeart/2018/2/layout/IconVerticalSolidList"/>
    <dgm:cxn modelId="{95EC392B-FC7E-4B1E-9AD8-3C827204BF69}" type="presParOf" srcId="{30AEC5B3-E2A9-4221-B545-C1140F639EB4}" destId="{F33CFD33-C157-4F41-B974-6F4B5F35DE05}" srcOrd="2" destOrd="0" presId="urn:microsoft.com/office/officeart/2018/2/layout/IconVerticalSolidList"/>
    <dgm:cxn modelId="{7092A2FD-73AF-42C8-BD47-A8F456023524}" type="presParOf" srcId="{30AEC5B3-E2A9-4221-B545-C1140F639EB4}" destId="{72929B70-2E9E-4A3C-AE5F-9774ABF0A058}" srcOrd="3" destOrd="0" presId="urn:microsoft.com/office/officeart/2018/2/layout/IconVerticalSolidList"/>
    <dgm:cxn modelId="{1EFB9243-6AB2-4B76-995F-5E855A03CA47}" type="presParOf" srcId="{C71F0552-6C80-4E35-ADB4-41F3BF5B8E82}" destId="{89964E6C-173D-43EA-98F5-41EBDCAED470}" srcOrd="3" destOrd="0" presId="urn:microsoft.com/office/officeart/2018/2/layout/IconVerticalSolidList"/>
    <dgm:cxn modelId="{9C575517-B266-4DF0-926D-8FC091425C4A}" type="presParOf" srcId="{C71F0552-6C80-4E35-ADB4-41F3BF5B8E82}" destId="{8D136618-766D-44A4-A4D6-C72B8DB4F1E5}" srcOrd="4" destOrd="0" presId="urn:microsoft.com/office/officeart/2018/2/layout/IconVerticalSolidList"/>
    <dgm:cxn modelId="{BCD62353-A51C-44E7-BABF-0823AB8674AD}" type="presParOf" srcId="{8D136618-766D-44A4-A4D6-C72B8DB4F1E5}" destId="{ABC98324-4B1B-4164-B94F-08F60E5E34A9}" srcOrd="0" destOrd="0" presId="urn:microsoft.com/office/officeart/2018/2/layout/IconVerticalSolidList"/>
    <dgm:cxn modelId="{23C53FC3-E811-43DE-A990-D1CDDB35D95C}" type="presParOf" srcId="{8D136618-766D-44A4-A4D6-C72B8DB4F1E5}" destId="{A013A6C0-9F47-4064-A40C-230BDE37BB98}" srcOrd="1" destOrd="0" presId="urn:microsoft.com/office/officeart/2018/2/layout/IconVerticalSolidList"/>
    <dgm:cxn modelId="{6AD5E3C2-39A1-4DA3-A6A6-047743FC43A9}" type="presParOf" srcId="{8D136618-766D-44A4-A4D6-C72B8DB4F1E5}" destId="{1AC516CB-AD18-4750-ABAD-635180B8B24B}" srcOrd="2" destOrd="0" presId="urn:microsoft.com/office/officeart/2018/2/layout/IconVerticalSolidList"/>
    <dgm:cxn modelId="{C789A151-8DB1-46D5-8C18-27E6DAC37B92}" type="presParOf" srcId="{8D136618-766D-44A4-A4D6-C72B8DB4F1E5}" destId="{A7E7CFBD-DB5F-4CDC-B209-B4D23EC8C5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2B216-D54B-4AC3-9E04-CE0747EA5652}">
      <dsp:nvSpPr>
        <dsp:cNvPr id="0" name=""/>
        <dsp:cNvSpPr/>
      </dsp:nvSpPr>
      <dsp:spPr>
        <a:xfrm>
          <a:off x="0" y="656"/>
          <a:ext cx="7271499" cy="1536266"/>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E62F33F8-9A17-474E-B0F5-F2081A5761FA}">
      <dsp:nvSpPr>
        <dsp:cNvPr id="0" name=""/>
        <dsp:cNvSpPr/>
      </dsp:nvSpPr>
      <dsp:spPr>
        <a:xfrm>
          <a:off x="464720" y="346316"/>
          <a:ext cx="844946" cy="8449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5CA345-3946-4FF2-B2C3-E22FEDC493A1}">
      <dsp:nvSpPr>
        <dsp:cNvPr id="0" name=""/>
        <dsp:cNvSpPr/>
      </dsp:nvSpPr>
      <dsp:spPr>
        <a:xfrm>
          <a:off x="1774387" y="656"/>
          <a:ext cx="5497111" cy="1536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8" tIns="162588" rIns="162588" bIns="162588" numCol="1" spcCol="1270" anchor="ctr" anchorCtr="0">
          <a:noAutofit/>
        </a:bodyPr>
        <a:lstStyle/>
        <a:p>
          <a:pPr marL="0" lvl="0" indent="0" algn="l" defTabSz="1111250">
            <a:lnSpc>
              <a:spcPct val="100000"/>
            </a:lnSpc>
            <a:spcBef>
              <a:spcPct val="0"/>
            </a:spcBef>
            <a:spcAft>
              <a:spcPct val="35000"/>
            </a:spcAft>
            <a:buNone/>
          </a:pPr>
          <a:r>
            <a:rPr lang="en-US" sz="2500" kern="1200" dirty="0"/>
            <a:t>Pandas is a Python library used for working with data sets.</a:t>
          </a:r>
        </a:p>
      </dsp:txBody>
      <dsp:txXfrm>
        <a:off x="1774387" y="656"/>
        <a:ext cx="5497111" cy="1536266"/>
      </dsp:txXfrm>
    </dsp:sp>
    <dsp:sp modelId="{718D8870-5525-4311-BEA7-7C451301EF9C}">
      <dsp:nvSpPr>
        <dsp:cNvPr id="0" name=""/>
        <dsp:cNvSpPr/>
      </dsp:nvSpPr>
      <dsp:spPr>
        <a:xfrm>
          <a:off x="0" y="1920989"/>
          <a:ext cx="7271499" cy="1536266"/>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F576A56B-1DB1-4C3B-8C23-0F666ED83C1C}">
      <dsp:nvSpPr>
        <dsp:cNvPr id="0" name=""/>
        <dsp:cNvSpPr/>
      </dsp:nvSpPr>
      <dsp:spPr>
        <a:xfrm>
          <a:off x="464720" y="2266649"/>
          <a:ext cx="844946" cy="8449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29B70-2E9E-4A3C-AE5F-9774ABF0A058}">
      <dsp:nvSpPr>
        <dsp:cNvPr id="0" name=""/>
        <dsp:cNvSpPr/>
      </dsp:nvSpPr>
      <dsp:spPr>
        <a:xfrm>
          <a:off x="1774387" y="1920989"/>
          <a:ext cx="5497111" cy="1536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8" tIns="162588" rIns="162588" bIns="162588" numCol="1" spcCol="1270" anchor="ctr" anchorCtr="0">
          <a:noAutofit/>
        </a:bodyPr>
        <a:lstStyle/>
        <a:p>
          <a:pPr marL="0" lvl="0" indent="0" algn="l" defTabSz="1111250">
            <a:lnSpc>
              <a:spcPct val="100000"/>
            </a:lnSpc>
            <a:spcBef>
              <a:spcPct val="0"/>
            </a:spcBef>
            <a:spcAft>
              <a:spcPct val="35000"/>
            </a:spcAft>
            <a:buNone/>
          </a:pPr>
          <a:r>
            <a:rPr lang="en-US" sz="2500" kern="1200" dirty="0"/>
            <a:t>It has functions for analyzing, cleaning, exploring, and manipulating data.</a:t>
          </a:r>
        </a:p>
      </dsp:txBody>
      <dsp:txXfrm>
        <a:off x="1774387" y="1920989"/>
        <a:ext cx="5497111" cy="1536266"/>
      </dsp:txXfrm>
    </dsp:sp>
    <dsp:sp modelId="{ABC98324-4B1B-4164-B94F-08F60E5E34A9}">
      <dsp:nvSpPr>
        <dsp:cNvPr id="0" name=""/>
        <dsp:cNvSpPr/>
      </dsp:nvSpPr>
      <dsp:spPr>
        <a:xfrm>
          <a:off x="0" y="3841322"/>
          <a:ext cx="7271499" cy="1536266"/>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A013A6C0-9F47-4064-A40C-230BDE37BB98}">
      <dsp:nvSpPr>
        <dsp:cNvPr id="0" name=""/>
        <dsp:cNvSpPr/>
      </dsp:nvSpPr>
      <dsp:spPr>
        <a:xfrm>
          <a:off x="464720" y="4186982"/>
          <a:ext cx="844946" cy="8449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7CFBD-DB5F-4CDC-B209-B4D23EC8C54A}">
      <dsp:nvSpPr>
        <dsp:cNvPr id="0" name=""/>
        <dsp:cNvSpPr/>
      </dsp:nvSpPr>
      <dsp:spPr>
        <a:xfrm>
          <a:off x="1774387" y="3841322"/>
          <a:ext cx="5497111" cy="1536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8" tIns="162588" rIns="162588" bIns="162588" numCol="1" spcCol="1270" anchor="ctr" anchorCtr="0">
          <a:noAutofit/>
        </a:bodyPr>
        <a:lstStyle/>
        <a:p>
          <a:pPr marL="0" lvl="0" indent="0" algn="l" defTabSz="1111250">
            <a:lnSpc>
              <a:spcPct val="100000"/>
            </a:lnSpc>
            <a:spcBef>
              <a:spcPct val="0"/>
            </a:spcBef>
            <a:spcAft>
              <a:spcPct val="35000"/>
            </a:spcAft>
            <a:buNone/>
          </a:pPr>
          <a:r>
            <a:rPr lang="en-US" sz="2500" kern="1200"/>
            <a:t>Pandas allow us to analyze big data and make conclusions based on statistical theories.</a:t>
          </a:r>
          <a:endParaRPr lang="en-US" sz="2500" kern="1200" dirty="0"/>
        </a:p>
      </dsp:txBody>
      <dsp:txXfrm>
        <a:off x="1774387" y="3841322"/>
        <a:ext cx="5497111" cy="15362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62850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B99FD-7FA1-4805-8D65-99894188102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297794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447792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97840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417223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808833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846681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4252127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1355034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14839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238078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FB99FD-7FA1-4805-8D65-99894188102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162640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FB99FD-7FA1-4805-8D65-998941881029}" type="datetimeFigureOut">
              <a:rPr lang="en-IN" smtClean="0"/>
              <a:t>17-11-2022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655566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2381701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74763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FB99FD-7FA1-4805-8D65-998941881029}" type="datetimeFigureOut">
              <a:rPr lang="en-IN" smtClean="0"/>
              <a:t>17-11-2022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2878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FB99FD-7FA1-4805-8D65-998941881029}"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4C6446-C11D-4B46-8374-BDF07905826E}" type="slidenum">
              <a:rPr lang="en-IN" smtClean="0"/>
              <a:t>‹#›</a:t>
            </a:fld>
            <a:endParaRPr lang="en-IN"/>
          </a:p>
        </p:txBody>
      </p:sp>
    </p:spTree>
    <p:extLst>
      <p:ext uri="{BB962C8B-B14F-4D97-AF65-F5344CB8AC3E}">
        <p14:creationId xmlns:p14="http://schemas.microsoft.com/office/powerpoint/2010/main" val="3878524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FB99FD-7FA1-4805-8D65-998941881029}" type="datetimeFigureOut">
              <a:rPr lang="en-IN" smtClean="0"/>
              <a:t>17-11-2022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34C6446-C11D-4B46-8374-BDF07905826E}" type="slidenum">
              <a:rPr lang="en-IN" smtClean="0"/>
              <a:t>‹#›</a:t>
            </a:fld>
            <a:endParaRPr lang="en-IN"/>
          </a:p>
        </p:txBody>
      </p:sp>
    </p:spTree>
    <p:extLst>
      <p:ext uri="{BB962C8B-B14F-4D97-AF65-F5344CB8AC3E}">
        <p14:creationId xmlns:p14="http://schemas.microsoft.com/office/powerpoint/2010/main" val="15287260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875880-FD0F-CC2B-A908-14FC1753849E}"/>
              </a:ext>
            </a:extLst>
          </p:cNvPr>
          <p:cNvSpPr>
            <a:spLocks noGrp="1"/>
          </p:cNvSpPr>
          <p:nvPr>
            <p:ph type="subTitle" idx="1"/>
          </p:nvPr>
        </p:nvSpPr>
        <p:spPr>
          <a:xfrm>
            <a:off x="1145228" y="0"/>
            <a:ext cx="8825658" cy="861420"/>
          </a:xfrm>
        </p:spPr>
        <p:txBody>
          <a:bodyPr>
            <a:normAutofit/>
          </a:bodyPr>
          <a:lstStyle/>
          <a:p>
            <a:r>
              <a:rPr lang="en-US" sz="2800" dirty="0">
                <a:solidFill>
                  <a:schemeClr val="tx1"/>
                </a:solidFill>
                <a:latin typeface="Algerian" panose="04020705040A02060702" pitchFamily="82" charset="0"/>
              </a:rPr>
              <a:t>          MACHINE LEARNING HOUSE PRICE PREDICTION</a:t>
            </a:r>
            <a:endParaRPr lang="en-IN" sz="2800" dirty="0">
              <a:solidFill>
                <a:schemeClr val="tx1"/>
              </a:solidFill>
              <a:latin typeface="Algerian" panose="04020705040A02060702" pitchFamily="82" charset="0"/>
            </a:endParaRPr>
          </a:p>
        </p:txBody>
      </p:sp>
      <p:pic>
        <p:nvPicPr>
          <p:cNvPr id="6" name="Picture 5">
            <a:extLst>
              <a:ext uri="{FF2B5EF4-FFF2-40B4-BE49-F238E27FC236}">
                <a16:creationId xmlns:a16="http://schemas.microsoft.com/office/drawing/2014/main" id="{F1241B58-D9F2-8B10-7220-BFE84BA2F11B}"/>
              </a:ext>
            </a:extLst>
          </p:cNvPr>
          <p:cNvPicPr>
            <a:picLocks noChangeAspect="1"/>
          </p:cNvPicPr>
          <p:nvPr/>
        </p:nvPicPr>
        <p:blipFill>
          <a:blip r:embed="rId2"/>
          <a:stretch>
            <a:fillRect/>
          </a:stretch>
        </p:blipFill>
        <p:spPr>
          <a:xfrm>
            <a:off x="0" y="537767"/>
            <a:ext cx="12192000" cy="6333885"/>
          </a:xfrm>
          <a:prstGeom prst="rect">
            <a:avLst/>
          </a:prstGeom>
        </p:spPr>
      </p:pic>
    </p:spTree>
    <p:extLst>
      <p:ext uri="{BB962C8B-B14F-4D97-AF65-F5344CB8AC3E}">
        <p14:creationId xmlns:p14="http://schemas.microsoft.com/office/powerpoint/2010/main" val="4066485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CEBFE37-CC1A-201F-916B-1B31E6EF2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117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D7C5E-A231-E1B3-CB10-30C46C7A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632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61C6-E2AB-66AE-7B25-59270083F1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341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CD6F2-1CCB-5DC1-2331-2FB925AF61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540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F5AC-F39A-8DC2-3892-7E73ED5DE85A}"/>
              </a:ext>
            </a:extLst>
          </p:cNvPr>
          <p:cNvSpPr>
            <a:spLocks noGrp="1"/>
          </p:cNvSpPr>
          <p:nvPr>
            <p:ph type="title"/>
          </p:nvPr>
        </p:nvSpPr>
        <p:spPr>
          <a:xfrm>
            <a:off x="1137036" y="548640"/>
            <a:ext cx="9543405" cy="1188720"/>
          </a:xfrm>
        </p:spPr>
        <p:txBody>
          <a:bodyPr>
            <a:normAutofit/>
          </a:bodyPr>
          <a:lstStyle/>
          <a:p>
            <a:r>
              <a:rPr lang="en-IN">
                <a:solidFill>
                  <a:schemeClr val="tx1">
                    <a:lumMod val="85000"/>
                    <a:lumOff val="15000"/>
                  </a:schemeClr>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B2E31203-0AF0-C5F7-3BB2-99D90B3D2B02}"/>
              </a:ext>
            </a:extLst>
          </p:cNvPr>
          <p:cNvSpPr>
            <a:spLocks noGrp="1"/>
          </p:cNvSpPr>
          <p:nvPr>
            <p:ph idx="1"/>
          </p:nvPr>
        </p:nvSpPr>
        <p:spPr>
          <a:xfrm>
            <a:off x="1957987" y="2005781"/>
            <a:ext cx="8276026" cy="3746015"/>
          </a:xfrm>
        </p:spPr>
        <p:txBody>
          <a:bodyPr anchor="ctr">
            <a:normAutofit fontScale="92500" lnSpcReduction="10000"/>
          </a:bodyPr>
          <a:lstStyle/>
          <a:p>
            <a:r>
              <a:rPr lang="en-US" sz="2400" dirty="0">
                <a:solidFill>
                  <a:schemeClr val="tx1">
                    <a:lumMod val="85000"/>
                    <a:lumOff val="15000"/>
                  </a:schemeClr>
                </a:solidFill>
              </a:rPr>
              <a:t>Machine learning is a great field in modern time. We can rarely imagine any application made in present time without the usage of machine learning. With the help of machine learning, we can perform several activities a human being performs and also activities which is very difficult for a human being to perform. In recent years, we have seen those devices, computers trained with machine learning models beating human beings in several fields and in several games. At last, we can surely say that machine learning is the new face of future in the field of software development.</a:t>
            </a:r>
            <a:endParaRPr lang="en-IN" sz="2400" dirty="0">
              <a:solidFill>
                <a:schemeClr val="tx1">
                  <a:lumMod val="85000"/>
                  <a:lumOff val="15000"/>
                </a:schemeClr>
              </a:solidFill>
            </a:endParaRPr>
          </a:p>
        </p:txBody>
      </p:sp>
    </p:spTree>
    <p:extLst>
      <p:ext uri="{BB962C8B-B14F-4D97-AF65-F5344CB8AC3E}">
        <p14:creationId xmlns:p14="http://schemas.microsoft.com/office/powerpoint/2010/main" val="54108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B76357C7-CB1C-1399-B8EA-2F3EA3B6B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134" y="1398094"/>
            <a:ext cx="7277731" cy="4061812"/>
          </a:xfrm>
          <a:prstGeom prst="rect">
            <a:avLst/>
          </a:prstGeom>
        </p:spPr>
      </p:pic>
    </p:spTree>
    <p:extLst>
      <p:ext uri="{BB962C8B-B14F-4D97-AF65-F5344CB8AC3E}">
        <p14:creationId xmlns:p14="http://schemas.microsoft.com/office/powerpoint/2010/main" val="364277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E38C-243D-D013-289D-1DAA7E3A8447}"/>
              </a:ext>
            </a:extLst>
          </p:cNvPr>
          <p:cNvSpPr>
            <a:spLocks noGrp="1"/>
          </p:cNvSpPr>
          <p:nvPr>
            <p:ph type="title"/>
          </p:nvPr>
        </p:nvSpPr>
        <p:spPr>
          <a:xfrm>
            <a:off x="314635" y="246110"/>
            <a:ext cx="5830818" cy="787940"/>
          </a:xfrm>
        </p:spPr>
        <p:txBody>
          <a:bodyPr anchor="b">
            <a:normAutofit fontScale="90000"/>
          </a:bodyPr>
          <a:lstStyle/>
          <a:p>
            <a:r>
              <a:rPr lang="en-IN" sz="4600" dirty="0">
                <a:latin typeface="Algerian" panose="04020705040A02060702" pitchFamily="82" charset="0"/>
              </a:rPr>
              <a:t>library </a:t>
            </a:r>
            <a:r>
              <a:rPr lang="en-US" sz="4600" dirty="0">
                <a:latin typeface="Algerian" panose="04020705040A02060702" pitchFamily="82" charset="0"/>
              </a:rPr>
              <a:t> used</a:t>
            </a:r>
            <a:endParaRPr lang="en-IN" sz="4600" dirty="0">
              <a:latin typeface="Algerian" panose="04020705040A02060702" pitchFamily="82" charset="0"/>
            </a:endParaRPr>
          </a:p>
        </p:txBody>
      </p:sp>
      <p:sp>
        <p:nvSpPr>
          <p:cNvPr id="3" name="Content Placeholder 2">
            <a:extLst>
              <a:ext uri="{FF2B5EF4-FFF2-40B4-BE49-F238E27FC236}">
                <a16:creationId xmlns:a16="http://schemas.microsoft.com/office/drawing/2014/main" id="{003CE441-1789-92F1-B9D9-BF7CA9D19C06}"/>
              </a:ext>
            </a:extLst>
          </p:cNvPr>
          <p:cNvSpPr>
            <a:spLocks noGrp="1"/>
          </p:cNvSpPr>
          <p:nvPr>
            <p:ph idx="1"/>
          </p:nvPr>
        </p:nvSpPr>
        <p:spPr>
          <a:xfrm>
            <a:off x="630936" y="1653702"/>
            <a:ext cx="4818888" cy="5204299"/>
          </a:xfrm>
        </p:spPr>
        <p:txBody>
          <a:bodyPr anchor="t">
            <a:normAutofit/>
          </a:bodyPr>
          <a:lstStyle/>
          <a:p>
            <a:pPr marL="0" indent="0">
              <a:buNone/>
            </a:pPr>
            <a:r>
              <a:rPr lang="en-US" sz="3200" dirty="0">
                <a:solidFill>
                  <a:schemeClr val="bg2">
                    <a:lumMod val="60000"/>
                    <a:lumOff val="40000"/>
                  </a:schemeClr>
                </a:solidFill>
                <a:latin typeface="Algerian" panose="04020705040A02060702" pitchFamily="82" charset="0"/>
              </a:rPr>
              <a:t>NumPy</a:t>
            </a:r>
          </a:p>
          <a:p>
            <a:pPr marL="0" indent="0">
              <a:buNone/>
            </a:pPr>
            <a:r>
              <a:rPr lang="en-US" sz="2000" dirty="0"/>
              <a:t>NumPy stands for Numerical Python and it is a core scientific computing library in Python. </a:t>
            </a:r>
          </a:p>
          <a:p>
            <a:pPr marL="0" indent="0">
              <a:buNone/>
            </a:pPr>
            <a:endParaRPr lang="en-US" dirty="0"/>
          </a:p>
          <a:p>
            <a:pPr marL="0" indent="0">
              <a:buNone/>
            </a:pPr>
            <a:r>
              <a:rPr lang="en-US" sz="2000" dirty="0"/>
              <a:t>It provides efficient multi-dimensional array objects and various operations to work with these array objects.</a:t>
            </a:r>
          </a:p>
        </p:txBody>
      </p:sp>
      <p:pic>
        <p:nvPicPr>
          <p:cNvPr id="4" name="Picture 3">
            <a:extLst>
              <a:ext uri="{FF2B5EF4-FFF2-40B4-BE49-F238E27FC236}">
                <a16:creationId xmlns:a16="http://schemas.microsoft.com/office/drawing/2014/main" id="{E5B917F4-BD99-4304-4EBB-5B43F7049783}"/>
              </a:ext>
            </a:extLst>
          </p:cNvPr>
          <p:cNvPicPr>
            <a:picLocks noChangeAspect="1"/>
          </p:cNvPicPr>
          <p:nvPr/>
        </p:nvPicPr>
        <p:blipFill rotWithShape="1">
          <a:blip r:embed="rId2"/>
          <a:srcRect r="3797" b="2"/>
          <a:stretch/>
        </p:blipFill>
        <p:spPr>
          <a:xfrm>
            <a:off x="6145453" y="610897"/>
            <a:ext cx="5366158" cy="5577840"/>
          </a:xfrm>
          <a:prstGeom prst="rect">
            <a:avLst/>
          </a:prstGeom>
        </p:spPr>
      </p:pic>
    </p:spTree>
    <p:extLst>
      <p:ext uri="{BB962C8B-B14F-4D97-AF65-F5344CB8AC3E}">
        <p14:creationId xmlns:p14="http://schemas.microsoft.com/office/powerpoint/2010/main" val="220419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9457-B666-55E1-2FA8-B786EF99075F}"/>
              </a:ext>
            </a:extLst>
          </p:cNvPr>
          <p:cNvSpPr>
            <a:spLocks noGrp="1"/>
          </p:cNvSpPr>
          <p:nvPr>
            <p:ph type="title"/>
          </p:nvPr>
        </p:nvSpPr>
        <p:spPr>
          <a:xfrm>
            <a:off x="513511" y="37459"/>
            <a:ext cx="10905066" cy="1135737"/>
          </a:xfrm>
        </p:spPr>
        <p:txBody>
          <a:bodyPr>
            <a:normAutofit/>
          </a:bodyPr>
          <a:lstStyle/>
          <a:p>
            <a:r>
              <a:rPr lang="en-US" sz="3600" dirty="0">
                <a:latin typeface="Algerian" panose="04020705040A02060702" pitchFamily="82" charset="0"/>
              </a:rPr>
              <a:t>  </a:t>
            </a:r>
            <a:r>
              <a:rPr lang="en-US" sz="3600" dirty="0">
                <a:solidFill>
                  <a:schemeClr val="bg2">
                    <a:lumMod val="60000"/>
                    <a:lumOff val="40000"/>
                  </a:schemeClr>
                </a:solidFill>
                <a:latin typeface="Algerian" panose="04020705040A02060702" pitchFamily="82" charset="0"/>
              </a:rPr>
              <a:t>PANDAS</a:t>
            </a:r>
            <a:endParaRPr lang="en-IN" sz="3600" dirty="0">
              <a:solidFill>
                <a:schemeClr val="bg2">
                  <a:lumMod val="60000"/>
                  <a:lumOff val="40000"/>
                </a:schemeClr>
              </a:solidFill>
              <a:latin typeface="Algerian" panose="04020705040A02060702" pitchFamily="82" charset="0"/>
            </a:endParaRPr>
          </a:p>
        </p:txBody>
      </p:sp>
      <p:graphicFrame>
        <p:nvGraphicFramePr>
          <p:cNvPr id="6" name="Content Placeholder 2">
            <a:extLst>
              <a:ext uri="{FF2B5EF4-FFF2-40B4-BE49-F238E27FC236}">
                <a16:creationId xmlns:a16="http://schemas.microsoft.com/office/drawing/2014/main" id="{93B963BD-1D1C-1208-EAE1-38450F4AA6C0}"/>
              </a:ext>
            </a:extLst>
          </p:cNvPr>
          <p:cNvGraphicFramePr>
            <a:graphicFrameLocks noGrp="1"/>
          </p:cNvGraphicFramePr>
          <p:nvPr>
            <p:ph idx="1"/>
            <p:extLst>
              <p:ext uri="{D42A27DB-BD31-4B8C-83A1-F6EECF244321}">
                <p14:modId xmlns:p14="http://schemas.microsoft.com/office/powerpoint/2010/main" val="331743655"/>
              </p:ext>
            </p:extLst>
          </p:nvPr>
        </p:nvGraphicFramePr>
        <p:xfrm>
          <a:off x="643468" y="1081548"/>
          <a:ext cx="7271499" cy="5378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FDB6D99-825F-FADE-34A5-33B7655EEB8D}"/>
              </a:ext>
            </a:extLst>
          </p:cNvPr>
          <p:cNvPicPr>
            <a:picLocks noChangeAspect="1"/>
          </p:cNvPicPr>
          <p:nvPr/>
        </p:nvPicPr>
        <p:blipFill>
          <a:blip r:embed="rId7"/>
          <a:stretch>
            <a:fillRect/>
          </a:stretch>
        </p:blipFill>
        <p:spPr>
          <a:xfrm>
            <a:off x="8293510" y="1081548"/>
            <a:ext cx="3582267" cy="5270614"/>
          </a:xfrm>
          <a:prstGeom prst="rect">
            <a:avLst/>
          </a:prstGeom>
        </p:spPr>
      </p:pic>
    </p:spTree>
    <p:extLst>
      <p:ext uri="{BB962C8B-B14F-4D97-AF65-F5344CB8AC3E}">
        <p14:creationId xmlns:p14="http://schemas.microsoft.com/office/powerpoint/2010/main" val="21759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E208-6149-7425-90C4-6F1727BCC35D}"/>
              </a:ext>
            </a:extLst>
          </p:cNvPr>
          <p:cNvSpPr>
            <a:spLocks noGrp="1"/>
          </p:cNvSpPr>
          <p:nvPr>
            <p:ph type="title"/>
          </p:nvPr>
        </p:nvSpPr>
        <p:spPr>
          <a:xfrm>
            <a:off x="643467" y="263368"/>
            <a:ext cx="10905066" cy="1135737"/>
          </a:xfrm>
        </p:spPr>
        <p:txBody>
          <a:bodyPr>
            <a:normAutofit/>
          </a:bodyPr>
          <a:lstStyle/>
          <a:p>
            <a:r>
              <a:rPr lang="en-US" sz="3600">
                <a:latin typeface="Algerian" panose="04020705040A02060702" pitchFamily="82" charset="0"/>
              </a:rPr>
              <a:t>MATPLOTLIB</a:t>
            </a:r>
            <a:endParaRPr lang="en-IN" sz="3600">
              <a:latin typeface="Algerian" panose="04020705040A02060702" pitchFamily="82" charset="0"/>
            </a:endParaRPr>
          </a:p>
        </p:txBody>
      </p:sp>
      <p:sp>
        <p:nvSpPr>
          <p:cNvPr id="3" name="Content Placeholder 2">
            <a:extLst>
              <a:ext uri="{FF2B5EF4-FFF2-40B4-BE49-F238E27FC236}">
                <a16:creationId xmlns:a16="http://schemas.microsoft.com/office/drawing/2014/main" id="{6AF24125-5495-0B24-810D-59BAD9C00FE7}"/>
              </a:ext>
            </a:extLst>
          </p:cNvPr>
          <p:cNvSpPr>
            <a:spLocks noGrp="1"/>
          </p:cNvSpPr>
          <p:nvPr>
            <p:ph idx="1"/>
          </p:nvPr>
        </p:nvSpPr>
        <p:spPr>
          <a:xfrm>
            <a:off x="0" y="1782981"/>
            <a:ext cx="4737370" cy="4393982"/>
          </a:xfrm>
        </p:spPr>
        <p:txBody>
          <a:bodyPr>
            <a:normAutofit/>
          </a:bodyPr>
          <a:lstStyle/>
          <a:p>
            <a:r>
              <a:rPr lang="en-US" sz="2000" dirty="0"/>
              <a:t>Matplotlib is an amazing visualization library in Python for 2D plots of arrays. Matplotlib is a multi-platform data visualization library built on NumPy arrays and designed to work with the broader SciPy stack.</a:t>
            </a:r>
          </a:p>
          <a:p>
            <a:pPr marL="0" indent="0">
              <a:buNone/>
            </a:pPr>
            <a:endParaRPr lang="en-US" sz="2000" dirty="0"/>
          </a:p>
        </p:txBody>
      </p:sp>
      <p:pic>
        <p:nvPicPr>
          <p:cNvPr id="6" name="Picture 5">
            <a:extLst>
              <a:ext uri="{FF2B5EF4-FFF2-40B4-BE49-F238E27FC236}">
                <a16:creationId xmlns:a16="http://schemas.microsoft.com/office/drawing/2014/main" id="{3B06DF64-5E4C-5627-20A8-665991E6C261}"/>
              </a:ext>
            </a:extLst>
          </p:cNvPr>
          <p:cNvPicPr>
            <a:picLocks noChangeAspect="1"/>
          </p:cNvPicPr>
          <p:nvPr/>
        </p:nvPicPr>
        <p:blipFill>
          <a:blip r:embed="rId2"/>
          <a:stretch>
            <a:fillRect/>
          </a:stretch>
        </p:blipFill>
        <p:spPr>
          <a:xfrm>
            <a:off x="4980561" y="0"/>
            <a:ext cx="7211437" cy="6858000"/>
          </a:xfrm>
          <a:prstGeom prst="rect">
            <a:avLst/>
          </a:prstGeom>
        </p:spPr>
      </p:pic>
    </p:spTree>
    <p:extLst>
      <p:ext uri="{BB962C8B-B14F-4D97-AF65-F5344CB8AC3E}">
        <p14:creationId xmlns:p14="http://schemas.microsoft.com/office/powerpoint/2010/main" val="296003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F122-7536-17EC-A5D4-4B649804F767}"/>
              </a:ext>
            </a:extLst>
          </p:cNvPr>
          <p:cNvSpPr>
            <a:spLocks noGrp="1"/>
          </p:cNvSpPr>
          <p:nvPr>
            <p:ph type="title"/>
          </p:nvPr>
        </p:nvSpPr>
        <p:spPr>
          <a:xfrm>
            <a:off x="643467" y="321734"/>
            <a:ext cx="6901193" cy="1135737"/>
          </a:xfrm>
        </p:spPr>
        <p:txBody>
          <a:bodyPr>
            <a:normAutofit/>
          </a:bodyPr>
          <a:lstStyle/>
          <a:p>
            <a:r>
              <a:rPr lang="en-US" sz="3600">
                <a:latin typeface="Algerian" panose="04020705040A02060702" pitchFamily="82" charset="0"/>
              </a:rPr>
              <a:t>SEABORN</a:t>
            </a:r>
            <a:endParaRPr lang="en-IN" sz="3600">
              <a:latin typeface="Algerian" panose="04020705040A02060702" pitchFamily="82" charset="0"/>
            </a:endParaRPr>
          </a:p>
        </p:txBody>
      </p:sp>
      <p:sp>
        <p:nvSpPr>
          <p:cNvPr id="3" name="Content Placeholder 2">
            <a:extLst>
              <a:ext uri="{FF2B5EF4-FFF2-40B4-BE49-F238E27FC236}">
                <a16:creationId xmlns:a16="http://schemas.microsoft.com/office/drawing/2014/main" id="{C1B2E425-2609-A71A-4F9B-DAE6E08BF1B4}"/>
              </a:ext>
            </a:extLst>
          </p:cNvPr>
          <p:cNvSpPr>
            <a:spLocks noGrp="1"/>
          </p:cNvSpPr>
          <p:nvPr>
            <p:ph idx="1"/>
          </p:nvPr>
        </p:nvSpPr>
        <p:spPr>
          <a:xfrm>
            <a:off x="280746" y="1335548"/>
            <a:ext cx="4920519" cy="5200717"/>
          </a:xfrm>
        </p:spPr>
        <p:txBody>
          <a:bodyPr>
            <a:normAutofit/>
          </a:bodyPr>
          <a:lstStyle/>
          <a:p>
            <a:pPr marL="0" indent="0">
              <a:buNone/>
            </a:pPr>
            <a:r>
              <a:rPr lang="en-US" sz="2000" dirty="0"/>
              <a:t>It is built on the top of matplotlib library and also closely integrated to the data structures from pandas.</a:t>
            </a:r>
          </a:p>
          <a:p>
            <a:pPr marL="0" indent="0">
              <a:buNone/>
            </a:pPr>
            <a:endParaRPr lang="en-US" sz="2000" dirty="0"/>
          </a:p>
          <a:p>
            <a:pPr marL="0" indent="0">
              <a:buNone/>
            </a:pPr>
            <a:r>
              <a:rPr lang="en-US" sz="2000" dirty="0"/>
              <a:t>Seaborn is an amazing visualization library for statistical graphics plotting in Python.</a:t>
            </a:r>
          </a:p>
          <a:p>
            <a:pPr marL="0" indent="0">
              <a:buNone/>
            </a:pPr>
            <a:endParaRPr lang="en-US" sz="2000" dirty="0"/>
          </a:p>
          <a:p>
            <a:pPr marL="0" indent="0">
              <a:buNone/>
            </a:pPr>
            <a:r>
              <a:rPr lang="en-US" sz="2000" dirty="0"/>
              <a:t>It provides beautiful default styles and colors to make statistical plots more attractive. </a:t>
            </a:r>
          </a:p>
        </p:txBody>
      </p:sp>
      <p:pic>
        <p:nvPicPr>
          <p:cNvPr id="7" name="Picture 6">
            <a:extLst>
              <a:ext uri="{FF2B5EF4-FFF2-40B4-BE49-F238E27FC236}">
                <a16:creationId xmlns:a16="http://schemas.microsoft.com/office/drawing/2014/main" id="{67628976-E24B-47DF-37DD-C9EF6A67D5F1}"/>
              </a:ext>
            </a:extLst>
          </p:cNvPr>
          <p:cNvPicPr>
            <a:picLocks noChangeAspect="1"/>
          </p:cNvPicPr>
          <p:nvPr/>
        </p:nvPicPr>
        <p:blipFill>
          <a:blip r:embed="rId2"/>
          <a:stretch>
            <a:fillRect/>
          </a:stretch>
        </p:blipFill>
        <p:spPr>
          <a:xfrm>
            <a:off x="5102943" y="0"/>
            <a:ext cx="7089058" cy="6858000"/>
          </a:xfrm>
          <a:prstGeom prst="rect">
            <a:avLst/>
          </a:prstGeom>
        </p:spPr>
      </p:pic>
    </p:spTree>
    <p:extLst>
      <p:ext uri="{BB962C8B-B14F-4D97-AF65-F5344CB8AC3E}">
        <p14:creationId xmlns:p14="http://schemas.microsoft.com/office/powerpoint/2010/main" val="356743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6C3B-30F1-D350-1F9E-FB77399558C2}"/>
              </a:ext>
            </a:extLst>
          </p:cNvPr>
          <p:cNvSpPr>
            <a:spLocks noGrp="1"/>
          </p:cNvSpPr>
          <p:nvPr>
            <p:ph type="title"/>
          </p:nvPr>
        </p:nvSpPr>
        <p:spPr>
          <a:xfrm>
            <a:off x="630936" y="457200"/>
            <a:ext cx="4343400" cy="1929384"/>
          </a:xfrm>
        </p:spPr>
        <p:txBody>
          <a:bodyPr anchor="ctr">
            <a:normAutofit/>
          </a:bodyPr>
          <a:lstStyle/>
          <a:p>
            <a:r>
              <a:rPr lang="en-IN" sz="4800">
                <a:latin typeface="Algerian" panose="04020705040A02060702" pitchFamily="82" charset="0"/>
              </a:rPr>
              <a:t>Scikit-learn</a:t>
            </a:r>
          </a:p>
        </p:txBody>
      </p:sp>
      <p:sp>
        <p:nvSpPr>
          <p:cNvPr id="3" name="Content Placeholder 2">
            <a:extLst>
              <a:ext uri="{FF2B5EF4-FFF2-40B4-BE49-F238E27FC236}">
                <a16:creationId xmlns:a16="http://schemas.microsoft.com/office/drawing/2014/main" id="{79DF9927-EA3A-0CA6-CDDC-239B34EF4E61}"/>
              </a:ext>
            </a:extLst>
          </p:cNvPr>
          <p:cNvSpPr>
            <a:spLocks noGrp="1"/>
          </p:cNvSpPr>
          <p:nvPr>
            <p:ph idx="1"/>
          </p:nvPr>
        </p:nvSpPr>
        <p:spPr>
          <a:xfrm>
            <a:off x="5541263" y="457200"/>
            <a:ext cx="6007608" cy="1929384"/>
          </a:xfrm>
        </p:spPr>
        <p:txBody>
          <a:bodyPr anchor="ctr">
            <a:normAutofit lnSpcReduction="10000"/>
          </a:bodyPr>
          <a:lstStyle/>
          <a:p>
            <a:pPr marL="0" indent="0">
              <a:buNone/>
            </a:pPr>
            <a:r>
              <a:rPr lang="en-US" sz="1900"/>
              <a:t>Scikit-learn is an open-source machine learning library that supports supervised and unsupervised learning. It also provides various tools for model fitting, data preprocessing, model selection and evaluation, and many other utilities. Scikit-learn provides dozens of built-in machine learning algorithms and models, called estimators.</a:t>
            </a:r>
            <a:endParaRPr lang="en-IN" sz="1900"/>
          </a:p>
        </p:txBody>
      </p:sp>
      <p:pic>
        <p:nvPicPr>
          <p:cNvPr id="4" name="Picture 3">
            <a:extLst>
              <a:ext uri="{FF2B5EF4-FFF2-40B4-BE49-F238E27FC236}">
                <a16:creationId xmlns:a16="http://schemas.microsoft.com/office/drawing/2014/main" id="{DAE1773C-4230-1DE6-AD66-E82858006350}"/>
              </a:ext>
            </a:extLst>
          </p:cNvPr>
          <p:cNvPicPr>
            <a:picLocks noChangeAspect="1"/>
          </p:cNvPicPr>
          <p:nvPr/>
        </p:nvPicPr>
        <p:blipFill>
          <a:blip r:embed="rId2"/>
          <a:stretch>
            <a:fillRect/>
          </a:stretch>
        </p:blipFill>
        <p:spPr>
          <a:xfrm>
            <a:off x="466344" y="2891531"/>
            <a:ext cx="5468112" cy="3034802"/>
          </a:xfrm>
          <a:prstGeom prst="rect">
            <a:avLst/>
          </a:prstGeom>
        </p:spPr>
      </p:pic>
      <p:pic>
        <p:nvPicPr>
          <p:cNvPr id="5" name="Picture 4">
            <a:extLst>
              <a:ext uri="{FF2B5EF4-FFF2-40B4-BE49-F238E27FC236}">
                <a16:creationId xmlns:a16="http://schemas.microsoft.com/office/drawing/2014/main" id="{7AE1C047-5366-0EAD-48E5-FE70AFD3F6C3}"/>
              </a:ext>
            </a:extLst>
          </p:cNvPr>
          <p:cNvPicPr>
            <a:picLocks noChangeAspect="1"/>
          </p:cNvPicPr>
          <p:nvPr/>
        </p:nvPicPr>
        <p:blipFill>
          <a:blip r:embed="rId3"/>
          <a:stretch>
            <a:fillRect/>
          </a:stretch>
        </p:blipFill>
        <p:spPr>
          <a:xfrm>
            <a:off x="6254496" y="2891531"/>
            <a:ext cx="5468112" cy="3034802"/>
          </a:xfrm>
          <a:prstGeom prst="rect">
            <a:avLst/>
          </a:prstGeom>
        </p:spPr>
      </p:pic>
    </p:spTree>
    <p:extLst>
      <p:ext uri="{BB962C8B-B14F-4D97-AF65-F5344CB8AC3E}">
        <p14:creationId xmlns:p14="http://schemas.microsoft.com/office/powerpoint/2010/main" val="360536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02FF-15A2-425C-0C32-C0E607CE507E}"/>
              </a:ext>
            </a:extLst>
          </p:cNvPr>
          <p:cNvSpPr>
            <a:spLocks noGrp="1"/>
          </p:cNvSpPr>
          <p:nvPr>
            <p:ph type="title"/>
          </p:nvPr>
        </p:nvSpPr>
        <p:spPr>
          <a:xfrm>
            <a:off x="643467" y="321734"/>
            <a:ext cx="4970877" cy="1135737"/>
          </a:xfrm>
        </p:spPr>
        <p:txBody>
          <a:bodyPr>
            <a:normAutofit/>
          </a:bodyPr>
          <a:lstStyle/>
          <a:p>
            <a:r>
              <a:rPr lang="en-IN" sz="3600" b="1" i="0">
                <a:effectLst/>
                <a:latin typeface="Algerian" panose="04020705040A02060702" pitchFamily="82" charset="0"/>
              </a:rPr>
              <a:t>Linear Regression</a:t>
            </a:r>
            <a:r>
              <a:rPr lang="en-US" sz="3600">
                <a:latin typeface="Algerian" panose="04020705040A02060702" pitchFamily="82" charset="0"/>
              </a:rPr>
              <a:t> </a:t>
            </a:r>
            <a:endParaRPr lang="en-IN" sz="3600">
              <a:latin typeface="Algerian" panose="04020705040A02060702" pitchFamily="82" charset="0"/>
            </a:endParaRPr>
          </a:p>
        </p:txBody>
      </p:sp>
      <p:sp>
        <p:nvSpPr>
          <p:cNvPr id="3" name="Content Placeholder 2">
            <a:extLst>
              <a:ext uri="{FF2B5EF4-FFF2-40B4-BE49-F238E27FC236}">
                <a16:creationId xmlns:a16="http://schemas.microsoft.com/office/drawing/2014/main" id="{9CE64630-E44F-E696-1DAE-AB8A8DD9BBD2}"/>
              </a:ext>
            </a:extLst>
          </p:cNvPr>
          <p:cNvSpPr>
            <a:spLocks noGrp="1"/>
          </p:cNvSpPr>
          <p:nvPr>
            <p:ph idx="1"/>
          </p:nvPr>
        </p:nvSpPr>
        <p:spPr>
          <a:xfrm>
            <a:off x="643468" y="1782981"/>
            <a:ext cx="4970877" cy="4393982"/>
          </a:xfrm>
        </p:spPr>
        <p:txBody>
          <a:bodyPr>
            <a:normAutofit/>
          </a:bodyPr>
          <a:lstStyle/>
          <a:p>
            <a:r>
              <a:rPr lang="en-US" sz="2000" dirty="0"/>
              <a:t>Linear Regression is a machine learning algorithm based on supervised learning. It performs a regression task.</a:t>
            </a:r>
          </a:p>
          <a:p>
            <a:r>
              <a:rPr lang="en-US" sz="2000" dirty="0"/>
              <a:t> Regression models a target prediction value based on independent variables. It is mostly used for finding out the relationship between variables and forecasting. Different regression models differ based on  the kind of relationship between dependent and </a:t>
            </a:r>
            <a:r>
              <a:rPr lang="en-US" sz="2000"/>
              <a:t>independent variables.</a:t>
            </a:r>
            <a:endParaRPr lang="en-IN" sz="2000" dirty="0"/>
          </a:p>
        </p:txBody>
      </p:sp>
      <p:pic>
        <p:nvPicPr>
          <p:cNvPr id="4" name="Picture 3">
            <a:extLst>
              <a:ext uri="{FF2B5EF4-FFF2-40B4-BE49-F238E27FC236}">
                <a16:creationId xmlns:a16="http://schemas.microsoft.com/office/drawing/2014/main" id="{3D3E809D-B6AD-589A-13A9-A2B12454F1FA}"/>
              </a:ext>
            </a:extLst>
          </p:cNvPr>
          <p:cNvPicPr>
            <a:picLocks noChangeAspect="1"/>
          </p:cNvPicPr>
          <p:nvPr/>
        </p:nvPicPr>
        <p:blipFill>
          <a:blip r:embed="rId2"/>
          <a:stretch>
            <a:fillRect/>
          </a:stretch>
        </p:blipFill>
        <p:spPr>
          <a:xfrm>
            <a:off x="6257813" y="1669835"/>
            <a:ext cx="5290720" cy="3518329"/>
          </a:xfrm>
          <a:prstGeom prst="rect">
            <a:avLst/>
          </a:prstGeom>
        </p:spPr>
      </p:pic>
    </p:spTree>
    <p:extLst>
      <p:ext uri="{BB962C8B-B14F-4D97-AF65-F5344CB8AC3E}">
        <p14:creationId xmlns:p14="http://schemas.microsoft.com/office/powerpoint/2010/main" val="360394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BCB3-1AD8-0E5D-1723-F986313529CB}"/>
              </a:ext>
            </a:extLst>
          </p:cNvPr>
          <p:cNvSpPr>
            <a:spLocks noGrp="1"/>
          </p:cNvSpPr>
          <p:nvPr>
            <p:ph type="title"/>
          </p:nvPr>
        </p:nvSpPr>
        <p:spPr>
          <a:xfrm>
            <a:off x="643467" y="321734"/>
            <a:ext cx="10905066" cy="1135737"/>
          </a:xfrm>
        </p:spPr>
        <p:txBody>
          <a:bodyPr>
            <a:normAutofit/>
          </a:bodyPr>
          <a:lstStyle/>
          <a:p>
            <a:r>
              <a:rPr lang="en-IN" sz="3600">
                <a:latin typeface="Algerian" panose="04020705040A02060702" pitchFamily="82" charset="0"/>
              </a:rPr>
              <a:t>python libraries used</a:t>
            </a:r>
          </a:p>
        </p:txBody>
      </p:sp>
      <p:sp>
        <p:nvSpPr>
          <p:cNvPr id="3" name="Content Placeholder 2">
            <a:extLst>
              <a:ext uri="{FF2B5EF4-FFF2-40B4-BE49-F238E27FC236}">
                <a16:creationId xmlns:a16="http://schemas.microsoft.com/office/drawing/2014/main" id="{2DDD0019-9C42-1769-D554-2F7D58C00154}"/>
              </a:ext>
            </a:extLst>
          </p:cNvPr>
          <p:cNvSpPr>
            <a:spLocks noGrp="1"/>
          </p:cNvSpPr>
          <p:nvPr>
            <p:ph idx="1"/>
          </p:nvPr>
        </p:nvSpPr>
        <p:spPr>
          <a:xfrm>
            <a:off x="643467" y="1081548"/>
            <a:ext cx="10905066" cy="5095415"/>
          </a:xfrm>
        </p:spPr>
        <p:txBody>
          <a:bodyPr>
            <a:normAutofit/>
          </a:bodyPr>
          <a:lstStyle/>
          <a:p>
            <a:pPr marL="0" indent="0">
              <a:buNone/>
            </a:pPr>
            <a:r>
              <a:rPr lang="en-IN" sz="2400" dirty="0">
                <a:solidFill>
                  <a:srgbClr val="00B050"/>
                </a:solidFill>
              </a:rPr>
              <a:t>import</a:t>
            </a:r>
            <a:r>
              <a:rPr lang="en-IN" sz="2400" dirty="0"/>
              <a:t> pandas </a:t>
            </a:r>
            <a:r>
              <a:rPr lang="en-IN" sz="2400" dirty="0">
                <a:solidFill>
                  <a:srgbClr val="00B050"/>
                </a:solidFill>
              </a:rPr>
              <a:t>as</a:t>
            </a:r>
            <a:r>
              <a:rPr lang="en-IN" sz="2400" dirty="0"/>
              <a:t> pd;</a:t>
            </a:r>
          </a:p>
          <a:p>
            <a:pPr marL="0" indent="0">
              <a:buNone/>
            </a:pPr>
            <a:r>
              <a:rPr lang="en-IN" sz="2400" dirty="0">
                <a:solidFill>
                  <a:srgbClr val="00B050"/>
                </a:solidFill>
              </a:rPr>
              <a:t>import</a:t>
            </a:r>
            <a:r>
              <a:rPr lang="en-IN" sz="2400" dirty="0"/>
              <a:t> </a:t>
            </a:r>
            <a:r>
              <a:rPr lang="en-IN" sz="2400" dirty="0" err="1"/>
              <a:t>numpy</a:t>
            </a:r>
            <a:r>
              <a:rPr lang="en-IN" sz="2400" dirty="0"/>
              <a:t> </a:t>
            </a:r>
            <a:r>
              <a:rPr lang="en-IN" sz="2400" dirty="0">
                <a:solidFill>
                  <a:srgbClr val="00B050"/>
                </a:solidFill>
              </a:rPr>
              <a:t>as</a:t>
            </a:r>
            <a:r>
              <a:rPr lang="en-IN" sz="2400" dirty="0"/>
              <a:t> np;</a:t>
            </a:r>
          </a:p>
          <a:p>
            <a:pPr marL="0" indent="0">
              <a:buNone/>
            </a:pPr>
            <a:r>
              <a:rPr lang="en-IN" sz="2400" dirty="0">
                <a:solidFill>
                  <a:srgbClr val="00B050"/>
                </a:solidFill>
              </a:rPr>
              <a:t>from</a:t>
            </a:r>
            <a:r>
              <a:rPr lang="en-IN" sz="2400" dirty="0"/>
              <a:t>  matplotlib </a:t>
            </a:r>
            <a:r>
              <a:rPr lang="en-IN" sz="2400" dirty="0">
                <a:solidFill>
                  <a:srgbClr val="00B050"/>
                </a:solidFill>
              </a:rPr>
              <a:t>import</a:t>
            </a:r>
            <a:r>
              <a:rPr lang="en-IN" sz="2400" dirty="0"/>
              <a:t> </a:t>
            </a:r>
            <a:r>
              <a:rPr lang="en-IN" sz="2400" dirty="0" err="1"/>
              <a:t>pyplot</a:t>
            </a:r>
            <a:r>
              <a:rPr lang="en-IN" sz="2400" dirty="0"/>
              <a:t> as </a:t>
            </a:r>
            <a:r>
              <a:rPr lang="en-IN" sz="2400" dirty="0" err="1"/>
              <a:t>plt</a:t>
            </a:r>
            <a:endParaRPr lang="en-IN" sz="2400" dirty="0"/>
          </a:p>
          <a:p>
            <a:pPr marL="0" indent="0">
              <a:buNone/>
            </a:pPr>
            <a:r>
              <a:rPr lang="en-IN" sz="2400" dirty="0">
                <a:solidFill>
                  <a:srgbClr val="00B050"/>
                </a:solidFill>
              </a:rPr>
              <a:t>%</a:t>
            </a:r>
            <a:r>
              <a:rPr lang="en-IN" sz="2400" dirty="0"/>
              <a:t>matplotlib inline</a:t>
            </a:r>
          </a:p>
          <a:p>
            <a:pPr marL="0" indent="0">
              <a:buNone/>
            </a:pPr>
            <a:r>
              <a:rPr lang="en-IN" sz="2400" dirty="0">
                <a:solidFill>
                  <a:srgbClr val="00B050"/>
                </a:solidFill>
              </a:rPr>
              <a:t>import </a:t>
            </a:r>
            <a:r>
              <a:rPr lang="en-IN" sz="2400" dirty="0"/>
              <a:t>matplotlib</a:t>
            </a:r>
          </a:p>
          <a:p>
            <a:pPr marL="0" indent="0">
              <a:buNone/>
            </a:pPr>
            <a:r>
              <a:rPr lang="en-IN" sz="2400" dirty="0" err="1"/>
              <a:t>matplotlib.rcParams</a:t>
            </a:r>
            <a:r>
              <a:rPr lang="en-IN" sz="2400" dirty="0"/>
              <a:t>["</a:t>
            </a:r>
            <a:r>
              <a:rPr lang="en-IN" sz="2400" dirty="0" err="1"/>
              <a:t>figure.figsize</a:t>
            </a:r>
            <a:r>
              <a:rPr lang="en-IN" sz="2400" dirty="0"/>
              <a:t>"]=(20,20)</a:t>
            </a:r>
          </a:p>
          <a:p>
            <a:pPr marL="0" indent="0">
              <a:buNone/>
            </a:pPr>
            <a:r>
              <a:rPr lang="en-US" sz="2400" dirty="0">
                <a:solidFill>
                  <a:srgbClr val="00B050"/>
                </a:solidFill>
              </a:rPr>
              <a:t>from</a:t>
            </a:r>
            <a:r>
              <a:rPr lang="en-US" sz="2400" dirty="0"/>
              <a:t> </a:t>
            </a:r>
            <a:r>
              <a:rPr lang="en-US" sz="2400" dirty="0" err="1"/>
              <a:t>sklearn.model_selection</a:t>
            </a:r>
            <a:r>
              <a:rPr lang="en-US" sz="2400" dirty="0"/>
              <a:t> </a:t>
            </a:r>
            <a:r>
              <a:rPr lang="en-US" sz="2400" dirty="0">
                <a:solidFill>
                  <a:srgbClr val="00B050"/>
                </a:solidFill>
              </a:rPr>
              <a:t>import</a:t>
            </a:r>
            <a:r>
              <a:rPr lang="en-US" sz="2400" dirty="0"/>
              <a:t> </a:t>
            </a:r>
            <a:r>
              <a:rPr lang="en-US" sz="2400" dirty="0" err="1"/>
              <a:t>train_test_split</a:t>
            </a:r>
            <a:endParaRPr lang="en-US" sz="2400" dirty="0"/>
          </a:p>
          <a:p>
            <a:pPr marL="0" indent="0">
              <a:buNone/>
            </a:pPr>
            <a:r>
              <a:rPr lang="en-US" sz="2400" dirty="0">
                <a:solidFill>
                  <a:srgbClr val="00B050"/>
                </a:solidFill>
              </a:rPr>
              <a:t>from</a:t>
            </a:r>
            <a:r>
              <a:rPr lang="en-US" sz="2400" dirty="0"/>
              <a:t> </a:t>
            </a:r>
            <a:r>
              <a:rPr lang="en-US" sz="2400" dirty="0" err="1"/>
              <a:t>sklearn.linear_model</a:t>
            </a:r>
            <a:r>
              <a:rPr lang="en-US" sz="2400" dirty="0"/>
              <a:t> </a:t>
            </a:r>
            <a:r>
              <a:rPr lang="en-US" sz="2400" dirty="0">
                <a:solidFill>
                  <a:srgbClr val="00B050"/>
                </a:solidFill>
              </a:rPr>
              <a:t>import </a:t>
            </a:r>
            <a:r>
              <a:rPr lang="en-US" sz="2400"/>
              <a:t>LinearRegression</a:t>
            </a:r>
            <a:endParaRPr lang="en-IN" sz="2400" dirty="0"/>
          </a:p>
          <a:p>
            <a:pPr marL="0" indent="0">
              <a:buNone/>
            </a:pPr>
            <a:endParaRPr lang="en-IN" sz="2000" dirty="0"/>
          </a:p>
        </p:txBody>
      </p:sp>
    </p:spTree>
    <p:extLst>
      <p:ext uri="{BB962C8B-B14F-4D97-AF65-F5344CB8AC3E}">
        <p14:creationId xmlns:p14="http://schemas.microsoft.com/office/powerpoint/2010/main" val="1008708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65E5F94-2815-87FB-42D2-6EE6D26AE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77455"/>
          </a:xfrm>
          <a:prstGeom prst="rect">
            <a:avLst/>
          </a:prstGeom>
        </p:spPr>
      </p:pic>
    </p:spTree>
    <p:extLst>
      <p:ext uri="{BB962C8B-B14F-4D97-AF65-F5344CB8AC3E}">
        <p14:creationId xmlns:p14="http://schemas.microsoft.com/office/powerpoint/2010/main" val="11660022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356</TotalTime>
  <Words>443</Words>
  <Application>Microsoft Office PowerPoint</Application>
  <PresentationFormat>Widescreen</PresentationFormat>
  <Paragraphs>34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Century Gothic</vt:lpstr>
      <vt:lpstr>Wingdings 3</vt:lpstr>
      <vt:lpstr>Ion</vt:lpstr>
      <vt:lpstr>PowerPoint Presentation</vt:lpstr>
      <vt:lpstr>library  used</vt:lpstr>
      <vt:lpstr>  PANDAS</vt:lpstr>
      <vt:lpstr>MATPLOTLIB</vt:lpstr>
      <vt:lpstr>SEABORN</vt:lpstr>
      <vt:lpstr>Scikit-learn</vt:lpstr>
      <vt:lpstr>Linear Regression </vt:lpstr>
      <vt:lpstr>python libraries used</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kumar</dc:creator>
  <cp:lastModifiedBy>vishal lazrus</cp:lastModifiedBy>
  <cp:revision>13</cp:revision>
  <dcterms:created xsi:type="dcterms:W3CDTF">2022-11-14T18:46:09Z</dcterms:created>
  <dcterms:modified xsi:type="dcterms:W3CDTF">2022-11-17T08:22:12Z</dcterms:modified>
</cp:coreProperties>
</file>